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57" r:id="rId4"/>
    <p:sldId id="259" r:id="rId5"/>
    <p:sldId id="260" r:id="rId6"/>
    <p:sldId id="261" r:id="rId7"/>
    <p:sldId id="263" r:id="rId8"/>
    <p:sldId id="279" r:id="rId9"/>
    <p:sldId id="280" r:id="rId10"/>
    <p:sldId id="262" r:id="rId11"/>
    <p:sldId id="264" r:id="rId12"/>
    <p:sldId id="268" r:id="rId13"/>
    <p:sldId id="275" r:id="rId14"/>
    <p:sldId id="269" r:id="rId15"/>
    <p:sldId id="285" r:id="rId16"/>
    <p:sldId id="278" r:id="rId17"/>
    <p:sldId id="277" r:id="rId18"/>
    <p:sldId id="281" r:id="rId19"/>
    <p:sldId id="282" r:id="rId20"/>
    <p:sldId id="284" r:id="rId21"/>
    <p:sldId id="283" r:id="rId22"/>
    <p:sldId id="265" r:id="rId23"/>
    <p:sldId id="266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06" autoAdjust="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5E998-A20D-4134-8F17-761B08A75B87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A50D-702B-4779-A2A8-C05763EA04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621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A50D-702B-4779-A2A8-C05763EA0452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436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A50D-702B-4779-A2A8-C05763EA0452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503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A50D-702B-4779-A2A8-C05763EA0452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35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F97E-99FD-4148-B8AE-75D56FD568F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85BBD-E6C0-41A6-B9D8-BF24E31D4A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64" y="357166"/>
            <a:ext cx="87154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Портфоліо</a:t>
            </a:r>
            <a:endParaRPr lang="uk-UA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  <a:p>
            <a:pPr algn="ctr"/>
            <a:r>
              <a:rPr lang="uk-UA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в</a:t>
            </a:r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чителя початкових класів</a:t>
            </a:r>
          </a:p>
          <a:p>
            <a:pPr algn="ctr"/>
            <a:r>
              <a:rPr lang="uk-UA" sz="3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Лазівського</a:t>
            </a:r>
            <a:r>
              <a:rPr lang="uk-UA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 ЗЗСО </a:t>
            </a:r>
            <a:r>
              <a:rPr lang="uk-UA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І-</a:t>
            </a:r>
            <a:r>
              <a:rPr lang="uk-UA" sz="3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ІІст</a:t>
            </a:r>
            <a:r>
              <a:rPr lang="uk-UA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.</a:t>
            </a:r>
          </a:p>
          <a:p>
            <a:pPr algn="ctr"/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143116"/>
            <a:ext cx="84296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Дербаль</a:t>
            </a:r>
            <a:r>
              <a:rPr lang="uk-UA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</a:t>
            </a:r>
          </a:p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Вікторії Юріївни</a:t>
            </a:r>
            <a:endParaRPr lang="ru-RU" sz="4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1508" name="Picture 4" descr="http://voronezhstat.gks.ru/wps/wcm/connect/rosstat_ts/voronezhstat/resources/f110df004cc607999b55ff1cb077b59e/knig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714752"/>
            <a:ext cx="3600440" cy="29458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21241953">
            <a:off x="342799" y="414291"/>
            <a:ext cx="5679863" cy="1743866"/>
          </a:xfrm>
          <a:prstGeom prst="horizontalScroll">
            <a:avLst>
              <a:gd name="adj" fmla="val 2500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Використання </a:t>
            </a:r>
          </a:p>
          <a:p>
            <a:pPr algn="ctr"/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інноваційних технологій</a:t>
            </a:r>
            <a:endParaRPr lang="ru-RU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Oval 37"/>
          <p:cNvSpPr>
            <a:spLocks noChangeArrowheads="1"/>
          </p:cNvSpPr>
          <p:nvPr/>
        </p:nvSpPr>
        <p:spPr bwMode="auto">
          <a:xfrm>
            <a:off x="4716463" y="1557338"/>
            <a:ext cx="2303462" cy="2087562"/>
          </a:xfrm>
          <a:prstGeom prst="ellipse">
            <a:avLst/>
          </a:prstGeom>
          <a:ln w="28575">
            <a:solidFill>
              <a:srgbClr val="00B0F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Інтерактивні</a:t>
            </a:r>
          </a:p>
          <a:p>
            <a:pPr algn="ctr"/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вправи</a:t>
            </a:r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1476375" y="3284538"/>
            <a:ext cx="2303463" cy="2016125"/>
          </a:xfrm>
          <a:prstGeom prst="ellipse">
            <a:avLst/>
          </a:prstGeom>
          <a:ln w="28575">
            <a:solidFill>
              <a:srgbClr val="00B0F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проектів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5003800" y="4437063"/>
            <a:ext cx="2376488" cy="2087562"/>
          </a:xfrm>
          <a:prstGeom prst="ellipse">
            <a:avLst/>
          </a:prstGeom>
          <a:ln w="28575">
            <a:solidFill>
              <a:srgbClr val="00B0F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Технологія</a:t>
            </a:r>
          </a:p>
          <a:p>
            <a:pPr algn="ctr"/>
            <a:r>
              <a:rPr lang="uk-UA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“Створення</a:t>
            </a:r>
            <a:endParaRPr lang="uk-UA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ctr"/>
            <a:r>
              <a:rPr lang="uk-UA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ситуації</a:t>
            </a:r>
          </a:p>
          <a:p>
            <a:pPr algn="ctr"/>
            <a:r>
              <a:rPr lang="uk-UA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успіху”</a:t>
            </a:r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auto">
          <a:xfrm rot="19634098">
            <a:off x="2820437" y="2123348"/>
            <a:ext cx="1868745" cy="1217038"/>
          </a:xfrm>
          <a:custGeom>
            <a:avLst/>
            <a:gdLst>
              <a:gd name="G0" fmla="+- -125636 0 0"/>
              <a:gd name="G1" fmla="+- 11510603 0 0"/>
              <a:gd name="G2" fmla="+- -125636 0 11510603"/>
              <a:gd name="G3" fmla="+- 10800 0 0"/>
              <a:gd name="G4" fmla="+- 0 0 -12563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560 0 0"/>
              <a:gd name="G9" fmla="+- 0 0 11510603"/>
              <a:gd name="G10" fmla="+- 5560 0 2700"/>
              <a:gd name="G11" fmla="cos G10 -125636"/>
              <a:gd name="G12" fmla="sin G10 -125636"/>
              <a:gd name="G13" fmla="cos 13500 -125636"/>
              <a:gd name="G14" fmla="sin 13500 -125636"/>
              <a:gd name="G15" fmla="+- G11 10800 0"/>
              <a:gd name="G16" fmla="+- G12 10800 0"/>
              <a:gd name="G17" fmla="+- G13 10800 0"/>
              <a:gd name="G18" fmla="+- G14 10800 0"/>
              <a:gd name="G19" fmla="*/ 5560 1 2"/>
              <a:gd name="G20" fmla="+- G19 5400 0"/>
              <a:gd name="G21" fmla="cos G20 -125636"/>
              <a:gd name="G22" fmla="sin G20 -125636"/>
              <a:gd name="G23" fmla="+- G21 10800 0"/>
              <a:gd name="G24" fmla="+- G12 G23 G22"/>
              <a:gd name="G25" fmla="+- G22 G23 G11"/>
              <a:gd name="G26" fmla="cos 10800 -125636"/>
              <a:gd name="G27" fmla="sin 10800 -125636"/>
              <a:gd name="G28" fmla="cos 5560 -125636"/>
              <a:gd name="G29" fmla="sin 5560 -12563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510603"/>
              <a:gd name="G36" fmla="sin G34 11510603"/>
              <a:gd name="G37" fmla="+/ 11510603 -12563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560 G39"/>
              <a:gd name="G43" fmla="sin 556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208 w 21600"/>
              <a:gd name="T5" fmla="*/ 16 h 21600"/>
              <a:gd name="T6" fmla="*/ 2643 w 21600"/>
              <a:gd name="T7" fmla="*/ 11422 h 21600"/>
              <a:gd name="T8" fmla="*/ 10495 w 21600"/>
              <a:gd name="T9" fmla="*/ 5248 h 21600"/>
              <a:gd name="T10" fmla="*/ 24292 w 21600"/>
              <a:gd name="T11" fmla="*/ 10348 h 21600"/>
              <a:gd name="T12" fmla="*/ 19153 w 21600"/>
              <a:gd name="T13" fmla="*/ 15843 h 21600"/>
              <a:gd name="T14" fmla="*/ 13658 w 21600"/>
              <a:gd name="T15" fmla="*/ 1070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56" y="10614"/>
                </a:moveTo>
                <a:cubicBezTo>
                  <a:pt x="16256" y="7617"/>
                  <a:pt x="13798" y="5240"/>
                  <a:pt x="10800" y="5240"/>
                </a:cubicBezTo>
                <a:cubicBezTo>
                  <a:pt x="7729" y="5240"/>
                  <a:pt x="5240" y="7729"/>
                  <a:pt x="5240" y="10800"/>
                </a:cubicBezTo>
                <a:cubicBezTo>
                  <a:pt x="5239" y="10941"/>
                  <a:pt x="5245" y="11082"/>
                  <a:pt x="5256" y="11222"/>
                </a:cubicBezTo>
                <a:lnTo>
                  <a:pt x="31" y="11621"/>
                </a:lnTo>
                <a:cubicBezTo>
                  <a:pt x="10" y="11348"/>
                  <a:pt x="0" y="1107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24" y="-1"/>
                  <a:pt x="21399" y="4617"/>
                  <a:pt x="21593" y="10438"/>
                </a:cubicBezTo>
                <a:lnTo>
                  <a:pt x="24292" y="10348"/>
                </a:lnTo>
                <a:lnTo>
                  <a:pt x="19153" y="15843"/>
                </a:lnTo>
                <a:lnTo>
                  <a:pt x="13658" y="10704"/>
                </a:lnTo>
                <a:lnTo>
                  <a:pt x="16356" y="10614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auto">
          <a:xfrm rot="4855109">
            <a:off x="6394928" y="3103180"/>
            <a:ext cx="1916775" cy="1217038"/>
          </a:xfrm>
          <a:custGeom>
            <a:avLst/>
            <a:gdLst>
              <a:gd name="G0" fmla="+- -125636 0 0"/>
              <a:gd name="G1" fmla="+- 11510603 0 0"/>
              <a:gd name="G2" fmla="+- -125636 0 11510603"/>
              <a:gd name="G3" fmla="+- 10800 0 0"/>
              <a:gd name="G4" fmla="+- 0 0 -12563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560 0 0"/>
              <a:gd name="G9" fmla="+- 0 0 11510603"/>
              <a:gd name="G10" fmla="+- 5560 0 2700"/>
              <a:gd name="G11" fmla="cos G10 -125636"/>
              <a:gd name="G12" fmla="sin G10 -125636"/>
              <a:gd name="G13" fmla="cos 13500 -125636"/>
              <a:gd name="G14" fmla="sin 13500 -125636"/>
              <a:gd name="G15" fmla="+- G11 10800 0"/>
              <a:gd name="G16" fmla="+- G12 10800 0"/>
              <a:gd name="G17" fmla="+- G13 10800 0"/>
              <a:gd name="G18" fmla="+- G14 10800 0"/>
              <a:gd name="G19" fmla="*/ 5560 1 2"/>
              <a:gd name="G20" fmla="+- G19 5400 0"/>
              <a:gd name="G21" fmla="cos G20 -125636"/>
              <a:gd name="G22" fmla="sin G20 -125636"/>
              <a:gd name="G23" fmla="+- G21 10800 0"/>
              <a:gd name="G24" fmla="+- G12 G23 G22"/>
              <a:gd name="G25" fmla="+- G22 G23 G11"/>
              <a:gd name="G26" fmla="cos 10800 -125636"/>
              <a:gd name="G27" fmla="sin 10800 -125636"/>
              <a:gd name="G28" fmla="cos 5560 -125636"/>
              <a:gd name="G29" fmla="sin 5560 -12563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510603"/>
              <a:gd name="G36" fmla="sin G34 11510603"/>
              <a:gd name="G37" fmla="+/ 11510603 -12563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560 G39"/>
              <a:gd name="G43" fmla="sin 556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208 w 21600"/>
              <a:gd name="T5" fmla="*/ 16 h 21600"/>
              <a:gd name="T6" fmla="*/ 2643 w 21600"/>
              <a:gd name="T7" fmla="*/ 11422 h 21600"/>
              <a:gd name="T8" fmla="*/ 10495 w 21600"/>
              <a:gd name="T9" fmla="*/ 5248 h 21600"/>
              <a:gd name="T10" fmla="*/ 24292 w 21600"/>
              <a:gd name="T11" fmla="*/ 10348 h 21600"/>
              <a:gd name="T12" fmla="*/ 19153 w 21600"/>
              <a:gd name="T13" fmla="*/ 15843 h 21600"/>
              <a:gd name="T14" fmla="*/ 13658 w 21600"/>
              <a:gd name="T15" fmla="*/ 1070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56" y="10614"/>
                </a:moveTo>
                <a:cubicBezTo>
                  <a:pt x="16256" y="7617"/>
                  <a:pt x="13798" y="5240"/>
                  <a:pt x="10800" y="5240"/>
                </a:cubicBezTo>
                <a:cubicBezTo>
                  <a:pt x="7729" y="5240"/>
                  <a:pt x="5240" y="7729"/>
                  <a:pt x="5240" y="10800"/>
                </a:cubicBezTo>
                <a:cubicBezTo>
                  <a:pt x="5239" y="10941"/>
                  <a:pt x="5245" y="11082"/>
                  <a:pt x="5256" y="11222"/>
                </a:cubicBezTo>
                <a:lnTo>
                  <a:pt x="31" y="11621"/>
                </a:lnTo>
                <a:cubicBezTo>
                  <a:pt x="10" y="11348"/>
                  <a:pt x="0" y="1107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24" y="-1"/>
                  <a:pt x="21399" y="4617"/>
                  <a:pt x="21593" y="10438"/>
                </a:cubicBezTo>
                <a:lnTo>
                  <a:pt x="24292" y="10348"/>
                </a:lnTo>
                <a:lnTo>
                  <a:pt x="19153" y="15843"/>
                </a:lnTo>
                <a:lnTo>
                  <a:pt x="13658" y="10704"/>
                </a:lnTo>
                <a:lnTo>
                  <a:pt x="16356" y="10614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AutoShape 41"/>
          <p:cNvSpPr>
            <a:spLocks noChangeArrowheads="1"/>
          </p:cNvSpPr>
          <p:nvPr/>
        </p:nvSpPr>
        <p:spPr bwMode="auto">
          <a:xfrm rot="11791265">
            <a:off x="2912998" y="5115258"/>
            <a:ext cx="2003877" cy="1328395"/>
          </a:xfrm>
          <a:custGeom>
            <a:avLst/>
            <a:gdLst>
              <a:gd name="G0" fmla="+- -125636 0 0"/>
              <a:gd name="G1" fmla="+- 11510603 0 0"/>
              <a:gd name="G2" fmla="+- -125636 0 11510603"/>
              <a:gd name="G3" fmla="+- 10800 0 0"/>
              <a:gd name="G4" fmla="+- 0 0 -12563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560 0 0"/>
              <a:gd name="G9" fmla="+- 0 0 11510603"/>
              <a:gd name="G10" fmla="+- 5560 0 2700"/>
              <a:gd name="G11" fmla="cos G10 -125636"/>
              <a:gd name="G12" fmla="sin G10 -125636"/>
              <a:gd name="G13" fmla="cos 13500 -125636"/>
              <a:gd name="G14" fmla="sin 13500 -125636"/>
              <a:gd name="G15" fmla="+- G11 10800 0"/>
              <a:gd name="G16" fmla="+- G12 10800 0"/>
              <a:gd name="G17" fmla="+- G13 10800 0"/>
              <a:gd name="G18" fmla="+- G14 10800 0"/>
              <a:gd name="G19" fmla="*/ 5560 1 2"/>
              <a:gd name="G20" fmla="+- G19 5400 0"/>
              <a:gd name="G21" fmla="cos G20 -125636"/>
              <a:gd name="G22" fmla="sin G20 -125636"/>
              <a:gd name="G23" fmla="+- G21 10800 0"/>
              <a:gd name="G24" fmla="+- G12 G23 G22"/>
              <a:gd name="G25" fmla="+- G22 G23 G11"/>
              <a:gd name="G26" fmla="cos 10800 -125636"/>
              <a:gd name="G27" fmla="sin 10800 -125636"/>
              <a:gd name="G28" fmla="cos 5560 -125636"/>
              <a:gd name="G29" fmla="sin 5560 -12563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510603"/>
              <a:gd name="G36" fmla="sin G34 11510603"/>
              <a:gd name="G37" fmla="+/ 11510603 -12563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560 G39"/>
              <a:gd name="G43" fmla="sin 556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208 w 21600"/>
              <a:gd name="T5" fmla="*/ 16 h 21600"/>
              <a:gd name="T6" fmla="*/ 2643 w 21600"/>
              <a:gd name="T7" fmla="*/ 11422 h 21600"/>
              <a:gd name="T8" fmla="*/ 10495 w 21600"/>
              <a:gd name="T9" fmla="*/ 5248 h 21600"/>
              <a:gd name="T10" fmla="*/ 24292 w 21600"/>
              <a:gd name="T11" fmla="*/ 10348 h 21600"/>
              <a:gd name="T12" fmla="*/ 19153 w 21600"/>
              <a:gd name="T13" fmla="*/ 15843 h 21600"/>
              <a:gd name="T14" fmla="*/ 13658 w 21600"/>
              <a:gd name="T15" fmla="*/ 1070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56" y="10614"/>
                </a:moveTo>
                <a:cubicBezTo>
                  <a:pt x="16256" y="7617"/>
                  <a:pt x="13798" y="5240"/>
                  <a:pt x="10800" y="5240"/>
                </a:cubicBezTo>
                <a:cubicBezTo>
                  <a:pt x="7729" y="5240"/>
                  <a:pt x="5240" y="7729"/>
                  <a:pt x="5240" y="10800"/>
                </a:cubicBezTo>
                <a:cubicBezTo>
                  <a:pt x="5239" y="10941"/>
                  <a:pt x="5245" y="11082"/>
                  <a:pt x="5256" y="11222"/>
                </a:cubicBezTo>
                <a:lnTo>
                  <a:pt x="31" y="11621"/>
                </a:lnTo>
                <a:cubicBezTo>
                  <a:pt x="10" y="11348"/>
                  <a:pt x="0" y="1107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24" y="-1"/>
                  <a:pt x="21399" y="4617"/>
                  <a:pt x="21593" y="10438"/>
                </a:cubicBezTo>
                <a:lnTo>
                  <a:pt x="24292" y="10348"/>
                </a:lnTo>
                <a:lnTo>
                  <a:pt x="19153" y="15843"/>
                </a:lnTo>
                <a:lnTo>
                  <a:pt x="13658" y="10704"/>
                </a:lnTo>
                <a:lnTo>
                  <a:pt x="16356" y="10614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pic>
        <p:nvPicPr>
          <p:cNvPr id="15362" name="Picture 2" descr="http://www.pra3dnuk.ru/foto/6/shkola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0570"/>
            <a:ext cx="2035447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14"/>
          <p:cNvSpPr>
            <a:spLocks noChangeArrowheads="1"/>
          </p:cNvSpPr>
          <p:nvPr/>
        </p:nvSpPr>
        <p:spPr bwMode="auto">
          <a:xfrm>
            <a:off x="3071802" y="2357430"/>
            <a:ext cx="2232025" cy="1944687"/>
          </a:xfrm>
          <a:prstGeom prst="ellipse">
            <a:avLst/>
          </a:pr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Georgia" pitchFamily="18" charset="0"/>
              </a:rPr>
              <a:t>Методи </a:t>
            </a:r>
          </a:p>
          <a:p>
            <a:pPr algn="ctr"/>
            <a:r>
              <a:rPr lang="uk-UA" sz="2000" b="1" dirty="0">
                <a:solidFill>
                  <a:srgbClr val="FF0000"/>
                </a:solidFill>
                <a:latin typeface="Georgia" pitchFamily="18" charset="0"/>
              </a:rPr>
              <a:t>формування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Georgia" pitchFamily="18" charset="0"/>
              </a:rPr>
              <a:t>творчих 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Georgia" pitchFamily="18" charset="0"/>
              </a:rPr>
              <a:t>здібностей</a:t>
            </a:r>
            <a:endParaRPr lang="uk-UA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3071802" y="142852"/>
            <a:ext cx="2303463" cy="1916113"/>
          </a:xfrm>
          <a:prstGeom prst="ellipse">
            <a:avLst/>
          </a:prstGeom>
          <a:solidFill>
            <a:srgbClr val="E3BBE1"/>
          </a:soli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створення 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ситуації 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новизни</a:t>
            </a:r>
            <a:endParaRPr lang="ru-RU" sz="2000" b="1" i="1" dirty="0">
              <a:solidFill>
                <a:srgbClr val="0066FF"/>
              </a:solidFill>
              <a:latin typeface="Georgia" pitchFamily="18" charset="0"/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3214678" y="4643446"/>
            <a:ext cx="2232025" cy="1916112"/>
          </a:xfrm>
          <a:prstGeom prst="ellipse">
            <a:avLst/>
          </a:prstGeom>
          <a:solidFill>
            <a:srgbClr val="E3BBE1"/>
          </a:soli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створення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відчуття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успіху</a:t>
            </a:r>
            <a:endParaRPr lang="ru-RU" sz="2000" b="1" i="1" dirty="0">
              <a:solidFill>
                <a:srgbClr val="0066FF"/>
              </a:solidFill>
              <a:latin typeface="Georgia" pitchFamily="18" charset="0"/>
            </a:endParaRP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714348" y="3643314"/>
            <a:ext cx="2232025" cy="2016125"/>
          </a:xfrm>
          <a:prstGeom prst="ellipse">
            <a:avLst/>
          </a:prstGeom>
          <a:solidFill>
            <a:srgbClr val="E3BBE1"/>
          </a:soli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000" b="1" i="1" dirty="0" smtClean="0">
                <a:solidFill>
                  <a:srgbClr val="0066FF"/>
                </a:solidFill>
                <a:latin typeface="Georgia" pitchFamily="18" charset="0"/>
              </a:rPr>
              <a:t>творчих</a:t>
            </a:r>
            <a:endParaRPr lang="uk-UA" sz="2000" b="1" i="1" dirty="0">
              <a:solidFill>
                <a:srgbClr val="0066FF"/>
              </a:solidFill>
              <a:latin typeface="Georgia" pitchFamily="18" charset="0"/>
            </a:endParaRP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ігор</a:t>
            </a:r>
            <a:endParaRPr lang="ru-RU" sz="2000" b="1" i="1" dirty="0">
              <a:solidFill>
                <a:srgbClr val="0066FF"/>
              </a:solidFill>
              <a:latin typeface="Georgia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5429256" y="1357298"/>
            <a:ext cx="2232025" cy="2071703"/>
          </a:xfrm>
          <a:prstGeom prst="ellipse">
            <a:avLst/>
          </a:prstGeom>
          <a:solidFill>
            <a:srgbClr val="E3BBE1"/>
          </a:soli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000" b="1" i="1" dirty="0" err="1">
                <a:solidFill>
                  <a:srgbClr val="0066FF"/>
                </a:solidFill>
                <a:latin typeface="Georgia" pitchFamily="18" charset="0"/>
              </a:rPr>
              <a:t>“Навмисна</a:t>
            </a:r>
            <a:endParaRPr lang="uk-UA" sz="2000" b="1" i="1" dirty="0">
              <a:solidFill>
                <a:srgbClr val="0066FF"/>
              </a:solidFill>
              <a:latin typeface="Georgia" pitchFamily="18" charset="0"/>
            </a:endParaRP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 </a:t>
            </a:r>
            <a:r>
              <a:rPr lang="uk-UA" sz="2000" b="1" i="1" dirty="0" err="1">
                <a:solidFill>
                  <a:srgbClr val="0066FF"/>
                </a:solidFill>
                <a:latin typeface="Georgia" pitchFamily="18" charset="0"/>
              </a:rPr>
              <a:t>помилка”</a:t>
            </a:r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,або</a:t>
            </a:r>
          </a:p>
          <a:p>
            <a:pPr algn="ctr"/>
            <a:r>
              <a:rPr lang="uk-UA" sz="2000" b="1" i="1" dirty="0" err="1">
                <a:solidFill>
                  <a:srgbClr val="0066FF"/>
                </a:solidFill>
                <a:latin typeface="Georgia" pitchFamily="18" charset="0"/>
              </a:rPr>
              <a:t>“Допоможи</a:t>
            </a:r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uk-UA" sz="2000" b="1" i="1" dirty="0" err="1">
                <a:solidFill>
                  <a:srgbClr val="0066FF"/>
                </a:solidFill>
                <a:latin typeface="Georgia" pitchFamily="18" charset="0"/>
              </a:rPr>
              <a:t>мені”</a:t>
            </a:r>
            <a:endParaRPr lang="ru-RU" sz="2000" b="1" i="1" dirty="0">
              <a:solidFill>
                <a:srgbClr val="0066FF"/>
              </a:solidFill>
              <a:latin typeface="Georgia" pitchFamily="18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11188" y="1196975"/>
            <a:ext cx="2232025" cy="1944688"/>
          </a:xfrm>
          <a:prstGeom prst="ellipse">
            <a:avLst/>
          </a:prstGeom>
          <a:solidFill>
            <a:srgbClr val="E3BBE1"/>
          </a:solidFill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опори на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життєвий</a:t>
            </a:r>
          </a:p>
          <a:p>
            <a:pPr algn="ctr"/>
            <a:r>
              <a:rPr lang="uk-UA" sz="2000" b="1" i="1" dirty="0">
                <a:solidFill>
                  <a:srgbClr val="0066FF"/>
                </a:solidFill>
                <a:latin typeface="Georgia" pitchFamily="18" charset="0"/>
              </a:rPr>
              <a:t>досвід</a:t>
            </a:r>
            <a:endParaRPr lang="ru-RU" sz="2000" b="1" i="1" dirty="0">
              <a:solidFill>
                <a:srgbClr val="0066FF"/>
              </a:solidFill>
              <a:latin typeface="Georgia" pitchFamily="18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5500694" y="3714752"/>
            <a:ext cx="2233613" cy="2016125"/>
          </a:xfrm>
          <a:prstGeom prst="ellipse">
            <a:avLst/>
          </a:prstGeom>
          <a:solidFill>
            <a:srgbClr val="E3BBE1"/>
          </a:solidFill>
          <a:ln w="38100">
            <a:solidFill>
              <a:srgbClr val="8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66FF"/>
                </a:solidFill>
                <a:latin typeface="Georgia" pitchFamily="18" charset="0"/>
              </a:rPr>
              <a:t>Метод</a:t>
            </a:r>
          </a:p>
          <a:p>
            <a:pPr algn="ctr"/>
            <a:r>
              <a:rPr lang="uk-UA" sz="2000" b="1" i="1">
                <a:solidFill>
                  <a:srgbClr val="0066FF"/>
                </a:solidFill>
                <a:latin typeface="Georgia" pitchFamily="18" charset="0"/>
              </a:rPr>
              <a:t>“Еврика”</a:t>
            </a:r>
            <a:endParaRPr lang="ru-RU" sz="2000" b="1" i="1">
              <a:solidFill>
                <a:srgbClr val="0066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Горизонтальный свиток 5"/>
          <p:cNvSpPr/>
          <p:nvPr/>
        </p:nvSpPr>
        <p:spPr>
          <a:xfrm>
            <a:off x="2071670" y="0"/>
            <a:ext cx="4404167" cy="1562218"/>
          </a:xfrm>
          <a:prstGeom prst="horizontalScroll">
            <a:avLst>
              <a:gd name="adj" fmla="val 25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Калейдоскоп творчих уроків</a:t>
            </a:r>
            <a:endParaRPr lang="ru-RU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Picture 2" descr="F:\Віктор. Юріївна\P1012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438153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F:\Віктор. Юріївна\P10126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85926"/>
            <a:ext cx="419103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42910" y="1857364"/>
            <a:ext cx="364333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Відкритий урок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з української мови</a:t>
            </a:r>
          </a:p>
          <a:p>
            <a:pPr algn="ctr"/>
            <a:r>
              <a:rPr lang="uk-UA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МО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вчителів  початкових класів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57224" y="500042"/>
            <a:ext cx="750099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Дитяча природа ясно вимагає наочності. Якщо ви входите в клас, від якого важко добитися слова, почніть показувати малюнки, і клас заговорить, а головне, заговорить вільно.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                                         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К.Д.Ушинський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857496"/>
            <a:ext cx="4527561" cy="3395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F:\Віктор. Юріївна\P1012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108453" cy="3081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F:\Віктор. Юріївна\P1012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714752"/>
            <a:ext cx="3870326" cy="2902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F:\Віктор. Юріївна\P10126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F:\Віктор. Юріївна\P10126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14290"/>
            <a:ext cx="4143404" cy="3107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3" y="1052736"/>
            <a:ext cx="3299859" cy="2474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4010236"/>
            <a:ext cx="4644008" cy="2847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0236"/>
            <a:ext cx="4499993" cy="2847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09" y="1124744"/>
            <a:ext cx="3491880" cy="2618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1560" y="371844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Інтегрований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урок з математики і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природознавства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136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Лента лицом вверх 2"/>
          <p:cNvSpPr/>
          <p:nvPr/>
        </p:nvSpPr>
        <p:spPr>
          <a:xfrm>
            <a:off x="571472" y="214290"/>
            <a:ext cx="5715040" cy="1071570"/>
          </a:xfrm>
          <a:prstGeom prst="ribbon2">
            <a:avLst>
              <a:gd name="adj1" fmla="val 16667"/>
              <a:gd name="adj2" fmla="val 606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ston" pitchFamily="66" charset="0"/>
              </a:rPr>
              <a:t>Свято Книги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ston" pitchFamily="66" charset="0"/>
            </a:endParaRPr>
          </a:p>
        </p:txBody>
      </p:sp>
      <p:pic>
        <p:nvPicPr>
          <p:cNvPr id="3074" name="Picture 2" descr="F:\Свято Книги\DSC032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500174"/>
            <a:ext cx="3857652" cy="2893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19316" t="2317" b="15651"/>
          <a:stretch>
            <a:fillRect/>
          </a:stretch>
        </p:blipFill>
        <p:spPr bwMode="auto">
          <a:xfrm>
            <a:off x="4143372" y="2928934"/>
            <a:ext cx="4000528" cy="3050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00042"/>
            <a:ext cx="7358113" cy="551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21319"/>
            <a:ext cx="4499991" cy="3143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692435"/>
            <a:ext cx="4662333" cy="3165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9907"/>
            <a:ext cx="4499991" cy="3741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0" y="0"/>
            <a:ext cx="4662334" cy="372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69" y="0"/>
            <a:ext cx="2976331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69" y="2232248"/>
            <a:ext cx="2976331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69" y="4464496"/>
            <a:ext cx="2976331" cy="2393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" y="0"/>
            <a:ext cx="2904633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2248"/>
            <a:ext cx="2915815" cy="2232248"/>
          </a:xfrm>
          <a:prstGeom prst="rect">
            <a:avLst/>
          </a:prstGeom>
          <a:blipFill dpi="0" rotWithShape="1">
            <a:blip r:embed="rId9">
              <a:alphaModFix amt="26000"/>
            </a:blip>
            <a:srcRect/>
            <a:tile tx="0" ty="0" sx="100000" sy="100000" flip="none" algn="tl"/>
          </a:blip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" y="4457700"/>
            <a:ext cx="2904632" cy="24002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33629" y="1052736"/>
            <a:ext cx="2016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9593" y="1116124"/>
            <a:ext cx="26642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Мати</a:t>
            </a:r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- Бог в очах </a:t>
            </a:r>
          </a:p>
          <a:p>
            <a:pPr algn="ctr"/>
            <a:r>
              <a:rPr lang="ru-RU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</a:t>
            </a:r>
            <a:r>
              <a:rPr lang="ru-RU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итини</a:t>
            </a:r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437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2256"/>
            <a:ext cx="9159666" cy="68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357554" y="0"/>
            <a:ext cx="5000660" cy="2286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Така дісталась вже нам робота,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Є в ній і радість, є і турбота,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Є вічний пошук, безсонні ночі,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Та гріють душу дитячі очі.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</p:txBody>
      </p:sp>
      <p:pic>
        <p:nvPicPr>
          <p:cNvPr id="7172" name="Picture 4" descr="http://img-fotki.yandex.ru/get/9503/131624064.44a/0_c0a7a_e3e0331e_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020656">
            <a:off x="25201" y="386986"/>
            <a:ext cx="2193372" cy="191554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9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" y="3247687"/>
            <a:ext cx="4951107" cy="3713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4671384" cy="3494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69" y="404664"/>
            <a:ext cx="6809919" cy="2462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9844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840760" cy="4680520"/>
          </a:xfrm>
          <a:prstGeom prst="rect">
            <a:avLst/>
          </a:prstGeom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371121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9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Горизонтальный свиток 2"/>
          <p:cNvSpPr/>
          <p:nvPr/>
        </p:nvSpPr>
        <p:spPr>
          <a:xfrm>
            <a:off x="2500298" y="0"/>
            <a:ext cx="4568609" cy="1571636"/>
          </a:xfrm>
          <a:prstGeom prst="horizontalScroll">
            <a:avLst>
              <a:gd name="adj" fmla="val 1599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Методичні доробки</a:t>
            </a:r>
            <a:endParaRPr lang="ru-RU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318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t="6077" b="11326"/>
          <a:stretch>
            <a:fillRect/>
          </a:stretch>
        </p:blipFill>
        <p:spPr bwMode="auto">
          <a:xfrm>
            <a:off x="714348" y="1785926"/>
            <a:ext cx="764386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" y="0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2428892" cy="3469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75451"/>
            <a:ext cx="2428892" cy="3469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14290"/>
            <a:ext cx="2428892" cy="343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071942"/>
            <a:ext cx="3286116" cy="230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798620"/>
            <a:ext cx="2141521" cy="305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4000504"/>
            <a:ext cx="3367863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28662" y="142852"/>
            <a:ext cx="72866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400" b="1" i="1" dirty="0" smtClean="0">
                <a:solidFill>
                  <a:srgbClr val="0000CD"/>
                </a:solidFill>
                <a:latin typeface="Constantia" pitchFamily="18" charset="0"/>
              </a:rPr>
              <a:t>Початкова школа – це перша сходинка, на яку стають маленькі школярі, піднімаючись все вище і вище на шляху до знань. Спогади про першу вчительку, про шкільних друзів, про веселі перерви, свята, екскурсії, різні конкурси будуть все життя  зігрівати вже дорослих людей, які досягнули чогось в житті. На вчителеві початкових класів лежить особлива відповідальність за успішне  шкільне майбутнє маленьких учнів.</a:t>
            </a:r>
            <a:endParaRPr lang="uk-UA" sz="2400" b="1" i="1" dirty="0">
              <a:solidFill>
                <a:srgbClr val="0000CD"/>
              </a:solidFill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357826"/>
            <a:ext cx="4572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Дякую за увагу!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42" name="Picture 2" descr="http://kulyk-osvita.at.ua/risunok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500438"/>
            <a:ext cx="4398551" cy="33575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42976" y="1214422"/>
            <a:ext cx="207170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Освіта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2214554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Стаж роботи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3357562"/>
            <a:ext cx="34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Кваліфікаційна </a:t>
            </a:r>
          </a:p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категорія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4929198"/>
            <a:ext cx="162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Посада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3214678" y="1357298"/>
            <a:ext cx="647700" cy="287337"/>
          </a:xfrm>
          <a:prstGeom prst="notchedRightArrow">
            <a:avLst>
              <a:gd name="adj1" fmla="val 50000"/>
              <a:gd name="adj2" fmla="val 5635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3643306" y="2357430"/>
            <a:ext cx="647700" cy="287337"/>
          </a:xfrm>
          <a:prstGeom prst="notchedRightArrow">
            <a:avLst>
              <a:gd name="adj1" fmla="val 50000"/>
              <a:gd name="adj2" fmla="val 5635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3571868" y="3714752"/>
            <a:ext cx="647700" cy="287337"/>
          </a:xfrm>
          <a:prstGeom prst="notchedRightArrow">
            <a:avLst>
              <a:gd name="adj1" fmla="val 50000"/>
              <a:gd name="adj2" fmla="val 5635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 flipV="1">
            <a:off x="3428992" y="5143512"/>
            <a:ext cx="647700" cy="284167"/>
          </a:xfrm>
          <a:prstGeom prst="notchedRightArrow">
            <a:avLst>
              <a:gd name="adj1" fmla="val 50000"/>
              <a:gd name="adj2" fmla="val 5635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4000496" y="1071546"/>
            <a:ext cx="3286148" cy="86518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Середня спеціальна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4286248" y="3286124"/>
            <a:ext cx="3357586" cy="1079499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Спеціаліст </a:t>
            </a:r>
          </a:p>
          <a:p>
            <a:pPr algn="ctr"/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4214810" y="4643446"/>
            <a:ext cx="3429024" cy="107157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Вчитель</a:t>
            </a:r>
          </a:p>
          <a:p>
            <a:pPr algn="ctr"/>
            <a:r>
              <a:rPr lang="uk-UA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початкових класів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4429124" y="2000240"/>
            <a:ext cx="3144857" cy="927107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30 років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pic>
        <p:nvPicPr>
          <p:cNvPr id="21" name="Picture 2" descr="http://img-fotki.yandex.ru/get/5409/47407354.26c/0_8daff_6b6d1534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5000636"/>
            <a:ext cx="1252659" cy="16758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 rot="20872817">
            <a:off x="417079" y="703649"/>
            <a:ext cx="6840538" cy="1296988"/>
          </a:xfrm>
          <a:prstGeom prst="ribbon2">
            <a:avLst>
              <a:gd name="adj1" fmla="val 12500"/>
              <a:gd name="adj2" fmla="val 62731"/>
            </a:avLst>
          </a:prstGeom>
          <a:ln w="28575">
            <a:solidFill>
              <a:srgbClr val="7030A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Педагогічне кредо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2643182"/>
            <a:ext cx="6929454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Найдосвідченіший педагог </a:t>
            </a:r>
          </a:p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ніколи не повинен спинятися </a:t>
            </a:r>
          </a:p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на досягнутому, бо якщо нема </a:t>
            </a:r>
          </a:p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руху вперед,  то неминуче </a:t>
            </a:r>
          </a:p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починається відставання.</a:t>
            </a:r>
          </a:p>
          <a:p>
            <a:pPr algn="ctr"/>
            <a:r>
              <a:rPr lang="uk-UA" sz="1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                     </a:t>
            </a:r>
          </a:p>
          <a:p>
            <a:pPr algn="ctr"/>
            <a:r>
              <a:rPr lang="uk-UA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                             </a:t>
            </a:r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В.О.Сухомлинський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20872817">
            <a:off x="417079" y="703648"/>
            <a:ext cx="6840538" cy="1296988"/>
          </a:xfrm>
          <a:prstGeom prst="ribbon2">
            <a:avLst>
              <a:gd name="adj1" fmla="val 12500"/>
              <a:gd name="adj2" fmla="val 62731"/>
            </a:avLst>
          </a:prstGeom>
          <a:ln w="28575">
            <a:solidFill>
              <a:srgbClr val="7030A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Педагогічне кредо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" y="0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Лента лицом вверх 2"/>
          <p:cNvSpPr/>
          <p:nvPr/>
        </p:nvSpPr>
        <p:spPr>
          <a:xfrm rot="21171521">
            <a:off x="1188412" y="1300855"/>
            <a:ext cx="5603006" cy="1062697"/>
          </a:xfrm>
          <a:prstGeom prst="ribbon2">
            <a:avLst>
              <a:gd name="adj1" fmla="val 7010"/>
              <a:gd name="adj2" fmla="val 652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Проблема, </a:t>
            </a:r>
          </a:p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 якою працюю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357430"/>
            <a:ext cx="6143668" cy="314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Розвиток  творчої особистості </a:t>
            </a:r>
          </a:p>
          <a:p>
            <a:pPr algn="ctr"/>
            <a:r>
              <a:rPr lang="uk-UA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учня початкових класів</a:t>
            </a:r>
          </a:p>
        </p:txBody>
      </p:sp>
      <p:pic>
        <p:nvPicPr>
          <p:cNvPr id="5" name="Picture 2" descr="http://img-fotki.yandex.ru/get/5409/47407354.26c/0_8daff_6b6d1534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895296"/>
            <a:ext cx="2214546" cy="29627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" y="0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21313608">
            <a:off x="329464" y="356958"/>
            <a:ext cx="5198926" cy="1268053"/>
          </a:xfrm>
          <a:prstGeom prst="horizontalScroll">
            <a:avLst>
              <a:gd name="adj" fmla="val 2500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i="1" dirty="0">
                <a:solidFill>
                  <a:srgbClr val="FF0000"/>
                </a:solidFill>
                <a:latin typeface="Georgia" pitchFamily="18" charset="0"/>
              </a:rPr>
              <a:t>Актуальність </a:t>
            </a:r>
            <a:r>
              <a:rPr lang="uk-UA" sz="2400" b="1" i="1" dirty="0" smtClean="0">
                <a:solidFill>
                  <a:srgbClr val="FF0000"/>
                </a:solidFill>
                <a:latin typeface="Georgia" pitchFamily="18" charset="0"/>
              </a:rPr>
              <a:t>проблеми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500174"/>
            <a:ext cx="664373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 smtClean="0"/>
              <a:t>	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Завдання сьогодення – виявити, до чого здатна конкретна дитина, розвинути ці здатності. Кожному учневі слід прищеплювати любов до навчання, виховувати позитивну Я – концепцію, складовими якої є віра у власні сили і впевненість у собі, а також реальне оцінювання своїх можливостей.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  <a:ea typeface="Times New Roman" pitchFamily="18" charset="0"/>
              </a:rPr>
              <a:t> </a:t>
            </a:r>
          </a:p>
          <a:p>
            <a:pPr algn="just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  <a:ea typeface="Times New Roman" pitchFamily="18" charset="0"/>
              </a:rPr>
              <a:t>	Метою відродження української школи має стати виховання творчої особистості. У новій школі мають бути створені максимально сприятливі умови для прояву розвитку здібностей і таланту дитини, для її повноцінного життя на кожному з вікових етапів, для її самовизначення.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 </a:t>
            </a:r>
          </a:p>
          <a:p>
            <a:pPr algn="just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	Саме творчість стимулює розвиток мислення, інтересів, дослідницьку діяльність.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  <a:p>
            <a:r>
              <a:rPr lang="uk-UA" sz="2400" b="1" dirty="0" smtClean="0"/>
              <a:t> </a:t>
            </a:r>
            <a:endParaRPr lang="ru-RU" sz="2400" dirty="0" smtClean="0"/>
          </a:p>
          <a:p>
            <a:pPr lvl="0"/>
            <a:endParaRPr lang="uk-UA" sz="2400" dirty="0" smtClean="0">
              <a:latin typeface="Arial" pitchFamily="34" charset="0"/>
            </a:endParaRPr>
          </a:p>
          <a:p>
            <a:endParaRPr lang="uk-UA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763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30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500166" y="0"/>
            <a:ext cx="4572032" cy="1643049"/>
          </a:xfrm>
          <a:prstGeom prst="horizontalScroll">
            <a:avLst>
              <a:gd name="adj" fmla="val 2500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Georgia" pitchFamily="18" charset="0"/>
              </a:rPr>
              <a:t>Завдання</a:t>
            </a:r>
            <a:endParaRPr lang="uk-UA" sz="32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57158" y="1643051"/>
            <a:ext cx="778674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</a:rPr>
              <a:t>-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</a:rPr>
              <a:t> 	</a:t>
            </a: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запалити в дитячому серці вогник 	допитливості;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збагачувати знання школярів про природу, 	суспільне життя, трудову діяльність людей;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розвивати різні види пам'яті;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розвивати уяву і фантазію;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розвивати увагу, спостережливість;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формувати мовленнєві вміння, комунікативно –	 	творчі здібності;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пробуджувати інтерес до навчання, робити його 	цікавим, пізнавальним, розвивальним;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розвивати творче мислення;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 	навчити працювати з навчальною і дитячою 	книгою;</a:t>
            </a:r>
            <a:endParaRPr kumimoji="0" lang="ru-RU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Georgia" pitchFamily="18" charset="0"/>
                <a:ea typeface="Times New Roman" pitchFamily="18" charset="0"/>
              </a:rPr>
              <a:t>-	виховувати національну самосвідомість, 	духовність.</a:t>
            </a:r>
            <a:endParaRPr kumimoji="0" lang="uk-UA" b="1" i="1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3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757242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Основний закон </a:t>
            </a:r>
          </a:p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усіх змін у житті – творчість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3500430" y="2928934"/>
            <a:ext cx="2000264" cy="164307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Constantia" pitchFamily="18" charset="0"/>
              </a:rPr>
              <a:t>Показники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latin typeface="Constantia" pitchFamily="18" charset="0"/>
              </a:rPr>
              <a:t>творчості</a:t>
            </a:r>
            <a:endParaRPr lang="ru-RU" sz="24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28926" y="1428736"/>
            <a:ext cx="3022601" cy="1008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Наявність </a:t>
            </a: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спонукання</a:t>
            </a: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до </a:t>
            </a:r>
            <a:r>
              <a:rPr lang="uk-UA" sz="2000" b="1" i="1" dirty="0" smtClean="0">
                <a:solidFill>
                  <a:srgbClr val="FFFF00"/>
                </a:solidFill>
                <a:latin typeface="Georgia" pitchFamily="18" charset="0"/>
              </a:rPr>
              <a:t>творчості</a:t>
            </a:r>
            <a:endParaRPr lang="ru-RU" sz="2000" b="1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 rot="1722005">
            <a:off x="6130199" y="3439126"/>
            <a:ext cx="2658082" cy="9215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Емоційна </a:t>
            </a: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забарвленість</a:t>
            </a: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творчого пошуку</a:t>
            </a:r>
            <a:endParaRPr lang="ru-RU" sz="2000" b="1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 rot="20344991">
            <a:off x="315211" y="3271767"/>
            <a:ext cx="2510674" cy="1028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Спрямованість</a:t>
            </a: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на творчість</a:t>
            </a:r>
            <a:endParaRPr lang="ru-RU" sz="2000" b="1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786050" y="5072074"/>
            <a:ext cx="3286148" cy="10715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Бажання займатися </a:t>
            </a: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Georgia" pitchFamily="18" charset="0"/>
              </a:rPr>
              <a:t>творчістю</a:t>
            </a:r>
            <a:endParaRPr lang="ru-RU" sz="2000" b="1" i="1" dirty="0">
              <a:solidFill>
                <a:srgbClr val="FFFF00"/>
              </a:solidFill>
              <a:latin typeface="Georgia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>
            <a:off x="2714612" y="3214686"/>
            <a:ext cx="78581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4322761" y="482124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 flipH="1" flipV="1">
            <a:off x="4321967" y="267890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500694" y="3143248"/>
            <a:ext cx="71438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359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 rot="20897216">
            <a:off x="552235" y="714215"/>
            <a:ext cx="5030787" cy="1030288"/>
          </a:xfrm>
          <a:prstGeom prst="ribbon">
            <a:avLst>
              <a:gd name="adj1" fmla="val 12500"/>
              <a:gd name="adj2" fmla="val 6633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Родзинки творчості</a:t>
            </a: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4643438" y="1428736"/>
            <a:ext cx="2714644" cy="250508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7030A0"/>
                </a:solidFill>
                <a:latin typeface="Georgia" pitchFamily="18" charset="0"/>
              </a:rPr>
              <a:t>Дидактичні та</a:t>
            </a:r>
          </a:p>
          <a:p>
            <a:pPr algn="ctr"/>
            <a:r>
              <a:rPr lang="uk-UA" sz="2000" b="1" i="1" dirty="0">
                <a:solidFill>
                  <a:srgbClr val="7030A0"/>
                </a:solidFill>
                <a:latin typeface="Georgia" pitchFamily="18" charset="0"/>
              </a:rPr>
              <a:t>інтелектуальні</a:t>
            </a:r>
          </a:p>
          <a:p>
            <a:pPr algn="ctr"/>
            <a:r>
              <a:rPr lang="uk-UA" sz="2000" b="1" i="1" dirty="0">
                <a:solidFill>
                  <a:srgbClr val="7030A0"/>
                </a:solidFill>
                <a:latin typeface="Georgia" pitchFamily="18" charset="0"/>
              </a:rPr>
              <a:t> ігри</a:t>
            </a:r>
            <a:endParaRPr lang="ru-RU" sz="20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42910" y="2428868"/>
            <a:ext cx="2857520" cy="264320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i="1" dirty="0" smtClean="0">
                <a:solidFill>
                  <a:srgbClr val="7030A0"/>
                </a:solidFill>
                <a:latin typeface="Georgia" pitchFamily="18" charset="0"/>
              </a:rPr>
              <a:t>Інтегровані</a:t>
            </a:r>
          </a:p>
          <a:p>
            <a:pPr algn="ctr"/>
            <a:r>
              <a:rPr lang="uk-UA" sz="2000" b="1" i="1" dirty="0" smtClean="0">
                <a:solidFill>
                  <a:srgbClr val="7030A0"/>
                </a:solidFill>
                <a:latin typeface="Georgia" pitchFamily="18" charset="0"/>
              </a:rPr>
              <a:t>уроки-презентації</a:t>
            </a:r>
            <a:endParaRPr lang="uk-UA" sz="20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3428992" y="4071942"/>
            <a:ext cx="2786082" cy="242889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i="1" dirty="0">
                <a:solidFill>
                  <a:srgbClr val="7030A0"/>
                </a:solidFill>
                <a:latin typeface="Georgia" pitchFamily="18" charset="0"/>
              </a:rPr>
              <a:t>Розвивальні </a:t>
            </a:r>
          </a:p>
          <a:p>
            <a:pPr algn="ctr"/>
            <a:r>
              <a:rPr lang="uk-UA" sz="2400" b="1" i="1" dirty="0">
                <a:solidFill>
                  <a:srgbClr val="7030A0"/>
                </a:solidFill>
                <a:latin typeface="Georgia" pitchFamily="18" charset="0"/>
              </a:rPr>
              <a:t>вправи</a:t>
            </a:r>
            <a:endParaRPr lang="ru-RU" sz="24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8194" name="Picture 2" descr="http://www.pra3dnuk.ru/foto/6/shkola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357538"/>
            <a:ext cx="3439204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294</Words>
  <Application>Microsoft Office PowerPoint</Application>
  <PresentationFormat>Экран (4:3)</PresentationFormat>
  <Paragraphs>125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Ariston</vt:lpstr>
      <vt:lpstr>Book Antiqua</vt:lpstr>
      <vt:lpstr>Bookman Old Style</vt:lpstr>
      <vt:lpstr>Calibri</vt:lpstr>
      <vt:lpstr>Constantia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97</cp:revision>
  <dcterms:created xsi:type="dcterms:W3CDTF">2013-01-02T11:21:20Z</dcterms:created>
  <dcterms:modified xsi:type="dcterms:W3CDTF">2020-04-02T06:47:23Z</dcterms:modified>
</cp:coreProperties>
</file>